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4" r:id="rId3"/>
    <p:sldId id="305" r:id="rId4"/>
    <p:sldId id="306" r:id="rId5"/>
    <p:sldId id="257" r:id="rId6"/>
    <p:sldId id="284" r:id="rId7"/>
    <p:sldId id="302" r:id="rId8"/>
    <p:sldId id="303" r:id="rId9"/>
    <p:sldId id="324" r:id="rId10"/>
    <p:sldId id="312" r:id="rId11"/>
    <p:sldId id="315" r:id="rId12"/>
    <p:sldId id="314" r:id="rId13"/>
    <p:sldId id="313" r:id="rId14"/>
    <p:sldId id="321" r:id="rId15"/>
    <p:sldId id="309" r:id="rId16"/>
    <p:sldId id="311" r:id="rId17"/>
    <p:sldId id="323" r:id="rId18"/>
    <p:sldId id="277" r:id="rId19"/>
    <p:sldId id="260" r:id="rId20"/>
    <p:sldId id="261" r:id="rId21"/>
    <p:sldId id="262" r:id="rId22"/>
    <p:sldId id="319" r:id="rId23"/>
    <p:sldId id="316" r:id="rId24"/>
    <p:sldId id="322" r:id="rId25"/>
    <p:sldId id="317" r:id="rId26"/>
    <p:sldId id="318" r:id="rId27"/>
    <p:sldId id="320" r:id="rId28"/>
    <p:sldId id="286" r:id="rId29"/>
    <p:sldId id="300" r:id="rId30"/>
    <p:sldId id="287" r:id="rId31"/>
  </p:sldIdLst>
  <p:sldSz cx="9144000" cy="6858000" type="screen4x3"/>
  <p:notesSz cx="6746875" cy="99139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865" autoAdjust="0"/>
  </p:normalViewPr>
  <p:slideViewPr>
    <p:cSldViewPr>
      <p:cViewPr varScale="1">
        <p:scale>
          <a:sx n="73" d="100"/>
          <a:sy n="73" d="100"/>
        </p:scale>
        <p:origin x="129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9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6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713288"/>
            <a:ext cx="4946650" cy="417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5688" y="865188"/>
            <a:ext cx="4635500" cy="3475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15065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 cap="flat"/>
        </p:spPr>
      </p:sp>
    </p:spTree>
    <p:extLst>
      <p:ext uri="{BB962C8B-B14F-4D97-AF65-F5344CB8AC3E}">
        <p14:creationId xmlns:p14="http://schemas.microsoft.com/office/powerpoint/2010/main" val="136766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41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0"/>
              </a:spcBef>
            </a:pPr>
            <a:r>
              <a:rPr lang="en-AU" altLang="en-US" sz="2400" smtClean="0"/>
              <a:t>A successful engineer must be able to communicate his findings and ideas to others.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Engineers are in need of communication more than most other professionals.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Clear presentations and reports brings an engineer to the attention of the project leader and management.</a:t>
            </a:r>
          </a:p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altLang="en-US" sz="2400" b="1" i="1" smtClean="0">
                <a:latin typeface="Times New Roman" panose="02020603050405020304" pitchFamily="18" charset="0"/>
              </a:rPr>
              <a:t>The purpose : transmission &amp; reception of information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It is most important not to disregard the receiver of information.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Information must be in a form that can be understood by the receiver</a:t>
            </a:r>
            <a:r>
              <a:rPr lang="en-AU" altLang="en-US" sz="2800" smtClean="0"/>
              <a:t>.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722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825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284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8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8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1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93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943476" y="2179795"/>
            <a:ext cx="3971924" cy="1435859"/>
          </a:xfrm>
        </p:spPr>
        <p:txBody>
          <a:bodyPr/>
          <a:lstStyle>
            <a:lvl1pPr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43476" y="3803349"/>
            <a:ext cx="3971924" cy="1053877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3476" y="5524491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fld id="{E4A4DB07-D2A3-46F3-BCDB-884E2CB2F511}" type="datetime2">
              <a:rPr lang="en-US" smtClean="0"/>
              <a:t>Wednesday, October 08, 2014</a:t>
            </a:fld>
            <a:endParaRPr lang="en-US" dirty="0" smtClean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943476" y="5843398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172400" y="6422965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/30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66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C20024"/>
              </a:buClr>
              <a:buSzPct val="90000"/>
              <a:buFont typeface="Arial" panose="020B0604020202020204" pitchFamily="34" charset="0"/>
              <a:buChar char="•"/>
              <a:defRPr baseline="0">
                <a:latin typeface="Century Gothic" panose="020B0502020202020204" pitchFamily="34" charset="0"/>
              </a:defRPr>
            </a:lvl1pPr>
            <a:lvl2pPr>
              <a:buClr>
                <a:srgbClr val="C00000"/>
              </a:buClr>
              <a:buSzPct val="80000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buClr>
                <a:srgbClr val="C20024"/>
              </a:buClr>
              <a:defRPr>
                <a:latin typeface="Century Gothic" panose="020B0502020202020204" pitchFamily="34" charset="0"/>
              </a:defRPr>
            </a:lvl4pPr>
            <a:lvl5pPr marL="1004888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07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0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70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1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147732" y="6425631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54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179257" y="6459686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/30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1" fontAlgn="base" hangingPunct="1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 algn="ctr">
              <a:buNone/>
            </a:pPr>
            <a:r>
              <a:rPr lang="en-US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Support Mechanisms in Electricity Grid and Wind Turbine Applications</a:t>
            </a:r>
          </a:p>
          <a:p>
            <a:pPr marL="342900" indent="-342900"/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39952" y="3501008"/>
            <a:ext cx="6408737" cy="183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Erencan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Duymaz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Friday, October 13</a:t>
            </a: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2" y="2492896"/>
            <a:ext cx="6372696" cy="47795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Challenges-Voltage Regulation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348880"/>
            <a:ext cx="6264696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22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LVRT requirements for different countries 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frequency changes in grid?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42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44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Challenges-Frequency Stability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16832"/>
            <a:ext cx="5270242" cy="30963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39652" y="5013176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Active Power Curtailment for High Frequencies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Inertial Response, Primary and Secondary Responses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9pPr>
          </a:lstStyle>
          <a:p>
            <a:pPr>
              <a:defRPr/>
            </a:pPr>
            <a:r>
              <a:rPr lang="en-US" dirty="0" smtClean="0"/>
              <a:t>Inertia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42143" y="5196972"/>
                <a:ext cx="177696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43" y="5196972"/>
                <a:ext cx="1776961" cy="613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910295"/>
            <a:ext cx="454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Inertia = </a:t>
            </a:r>
            <a:r>
              <a:rPr lang="tr-TR" dirty="0" smtClean="0"/>
              <a:t>“resistance </a:t>
            </a:r>
            <a:r>
              <a:rPr lang="tr-TR" dirty="0"/>
              <a:t>to </a:t>
            </a:r>
            <a:r>
              <a:rPr lang="tr-TR" dirty="0" smtClean="0"/>
              <a:t>change</a:t>
            </a:r>
            <a:r>
              <a:rPr lang="en-GB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Proportional to rotating masses in the power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Prevents the grid frequency from changing suddenly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45" y="1929564"/>
            <a:ext cx="3838155" cy="28675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4048" y="4566319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Georgia" panose="02040502050405020303" pitchFamily="18" charset="0"/>
              </a:rPr>
              <a:t>The pinwheel keeps moving, even after the elephant stops blowing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618448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Frequency vs Synchronous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16832"/>
            <a:ext cx="3021540" cy="121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88840"/>
            <a:ext cx="4987330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0762" y="321297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Synchronous generators ‘inherently’ support the frequency with their inertia!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37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491880" y="1844824"/>
            <a:ext cx="187220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0112" y="1628800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Slope=</a:t>
            </a:r>
            <a:r>
              <a:rPr lang="en-GB" dirty="0" err="1" smtClean="0"/>
              <a:t>RoCoF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Inertial Support following a frequency disturbance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Summary so far;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44824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and Secondary Controllers </a:t>
            </a:r>
            <a:r>
              <a:rPr lang="en-GB" b="1" dirty="0" smtClean="0"/>
              <a:t>restore</a:t>
            </a:r>
            <a:r>
              <a:rPr lang="en-GB" dirty="0" smtClean="0"/>
              <a:t> the frequency!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Controllers acts </a:t>
            </a:r>
            <a:r>
              <a:rPr lang="en-GB" b="1" dirty="0" smtClean="0"/>
              <a:t>within a few seconds</a:t>
            </a:r>
            <a:r>
              <a:rPr lang="en-GB" dirty="0" smtClean="0"/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Until the primary controller action, frequency decline is </a:t>
            </a:r>
            <a:r>
              <a:rPr lang="en-GB" b="1" dirty="0" smtClean="0"/>
              <a:t>arrested by inertial response </a:t>
            </a:r>
            <a:r>
              <a:rPr lang="en-GB" dirty="0" smtClean="0"/>
              <a:t>of the grid!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Larger grid inertia results in </a:t>
            </a:r>
            <a:r>
              <a:rPr lang="en-GB" b="1" dirty="0" smtClean="0"/>
              <a:t>lower frequency dips </a:t>
            </a:r>
            <a:r>
              <a:rPr lang="en-GB" dirty="0" smtClean="0"/>
              <a:t>and </a:t>
            </a:r>
            <a:r>
              <a:rPr lang="en-GB" b="1" dirty="0" smtClean="0"/>
              <a:t>lower ROCOF </a:t>
            </a:r>
            <a:r>
              <a:rPr lang="en-GB" dirty="0" smtClean="0"/>
              <a:t>(rate of change of frequency)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9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 with Renewable?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80" y="2125181"/>
            <a:ext cx="4236014" cy="2827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125180"/>
            <a:ext cx="4248472" cy="282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57192"/>
            <a:ext cx="852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Aggravated grid inertia is decreasing with renewable penetration! 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Renewable Sources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70080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BSc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Systems and Power Electronics 2010-2016</a:t>
            </a:r>
            <a:endParaRPr lang="en-US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MSc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</a:t>
            </a:r>
            <a:r>
              <a:rPr lang="en-US" sz="1800" dirty="0">
                <a:cs typeface="Arial" panose="020B0604020202020204" pitchFamily="34" charset="0"/>
              </a:rPr>
              <a:t>Electronics and Electric </a:t>
            </a:r>
            <a:r>
              <a:rPr lang="en-US" sz="1800" dirty="0" smtClean="0">
                <a:cs typeface="Arial" panose="020B0604020202020204" pitchFamily="34" charset="0"/>
              </a:rPr>
              <a:t>Machines 2016-2018 (Expected)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3976945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Work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Researcher at </a:t>
            </a:r>
            <a:r>
              <a:rPr lang="en-US" dirty="0" err="1" smtClean="0">
                <a:cs typeface="Arial" panose="020B0604020202020204" pitchFamily="34" charset="0"/>
              </a:rPr>
              <a:t>PowerLab</a:t>
            </a:r>
            <a:r>
              <a:rPr lang="en-US" dirty="0" smtClean="0">
                <a:cs typeface="Arial" panose="020B0604020202020204" pitchFamily="34" charset="0"/>
              </a:rPr>
              <a:t> Research Group</a:t>
            </a:r>
          </a:p>
          <a:p>
            <a:r>
              <a:rPr lang="en-US" dirty="0" smtClean="0">
                <a:cs typeface="Arial" panose="020B0604020202020204" pitchFamily="34" charset="0"/>
              </a:rPr>
              <a:t>Aug 2016 - Present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Solution : Synthetic Inertia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5400000">
            <a:off x="7267227" y="1880828"/>
            <a:ext cx="730226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04946" y="1280263"/>
            <a:ext cx="265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Frequency is monitored!</a:t>
            </a:r>
            <a:endParaRPr lang="en-GB" sz="1800" dirty="0"/>
          </a:p>
        </p:txBody>
      </p:sp>
      <p:sp>
        <p:nvSpPr>
          <p:cNvPr id="7" name="Right Arrow 6"/>
          <p:cNvSpPr/>
          <p:nvPr/>
        </p:nvSpPr>
        <p:spPr>
          <a:xfrm rot="2828405">
            <a:off x="818722" y="1620297"/>
            <a:ext cx="586408" cy="36511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445184" y="15914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Decrease speed</a:t>
            </a:r>
            <a:endParaRPr lang="en-GB" sz="1800" dirty="0"/>
          </a:p>
        </p:txBody>
      </p:sp>
      <p:sp>
        <p:nvSpPr>
          <p:cNvPr id="9" name="Right Arrow 8"/>
          <p:cNvSpPr/>
          <p:nvPr/>
        </p:nvSpPr>
        <p:spPr>
          <a:xfrm>
            <a:off x="3203848" y="5089798"/>
            <a:ext cx="2520280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915816" y="5602317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Inject more power to arrest the frequency decrease! 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blipFill>
                <a:blip r:embed="rId3"/>
                <a:stretch>
                  <a:fillRect l="-5233" r="-1744" b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355976" y="2492896"/>
            <a:ext cx="576064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4021660" y="3511302"/>
            <a:ext cx="576064" cy="7318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4725144"/>
            <a:ext cx="780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It is possible to increase active power but how much?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Definition: Inertia Constant (s)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1772816"/>
            <a:ext cx="2466975" cy="1190625"/>
          </a:xfrm>
        </p:spPr>
      </p:pic>
      <p:sp>
        <p:nvSpPr>
          <p:cNvPr id="6" name="TextBox 5"/>
          <p:cNvSpPr txBox="1"/>
          <p:nvPr/>
        </p:nvSpPr>
        <p:spPr>
          <a:xfrm>
            <a:off x="457200" y="3068960"/>
            <a:ext cx="77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Simply, how many seconds you can supply power by using your kinetic energy!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Generator inertia constants vary between 2-9 seconds.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One can imitate a synchronous generator behaviour with desired inertia constant!</a:t>
            </a:r>
            <a:endParaRPr lang="en-GB" sz="2000" dirty="0"/>
          </a:p>
          <a:p>
            <a:endParaRPr lang="en-GB" sz="2000" dirty="0"/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8310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048672" cy="41044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602317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 smtClean="0">
                <a:solidFill>
                  <a:schemeClr val="bg1">
                    <a:lumMod val="50000"/>
                  </a:schemeClr>
                </a:solidFill>
              </a:rPr>
              <a:t>Control Diagram of the Frequency Based Inertial Control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9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Synthetic inertia: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457200" y="1772816"/>
            <a:ext cx="3898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You can imitate the synchronous generator behaviour in the renewables.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All you need is spare energy!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2816"/>
            <a:ext cx="4572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Applications-Photovoltaic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5328592" cy="3996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16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Applications-HVDC Transformers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9" y="1698322"/>
            <a:ext cx="4543694" cy="3406067"/>
          </a:xfrm>
        </p:spPr>
      </p:pic>
      <p:sp>
        <p:nvSpPr>
          <p:cNvPr id="6" name="Rectangle 5"/>
          <p:cNvSpPr/>
          <p:nvPr/>
        </p:nvSpPr>
        <p:spPr>
          <a:xfrm>
            <a:off x="470699" y="5301208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Countries such as Turkey-Georgia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Offshore WTs and the substations in the land</a:t>
            </a:r>
            <a:endParaRPr lang="en-US" altLang="en-US" dirty="0"/>
          </a:p>
        </p:txBody>
      </p:sp>
      <p:pic>
        <p:nvPicPr>
          <p:cNvPr id="2050" name="Picture 2" descr="https://www.entsoe.eu/Style%20Library/EntsoePublishingBranding/Images/entsoe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93931"/>
            <a:ext cx="3644542" cy="12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Applications-Energy Storage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3" y="1844824"/>
            <a:ext cx="5624254" cy="30009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396" y="479715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Flywheel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280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Conclusion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 smtClean="0"/>
              <a:t>Renewable Energy and its challenges</a:t>
            </a:r>
          </a:p>
          <a:p>
            <a:r>
              <a:rPr lang="en-GB" altLang="en-US" sz="2800" dirty="0" smtClean="0"/>
              <a:t>Frequency Regulating Mechanisms</a:t>
            </a:r>
          </a:p>
          <a:p>
            <a:pPr lvl="1"/>
            <a:r>
              <a:rPr lang="en-GB" altLang="en-US" sz="2600" dirty="0" smtClean="0"/>
              <a:t>Inertial Support</a:t>
            </a:r>
          </a:p>
          <a:p>
            <a:pPr lvl="1"/>
            <a:r>
              <a:rPr lang="en-GB" altLang="en-US" sz="2600" dirty="0" smtClean="0"/>
              <a:t>Primary Controllers</a:t>
            </a:r>
          </a:p>
          <a:p>
            <a:pPr lvl="1"/>
            <a:r>
              <a:rPr lang="en-GB" altLang="en-US" sz="2600" dirty="0" smtClean="0"/>
              <a:t>Secondary Controllers</a:t>
            </a:r>
          </a:p>
          <a:p>
            <a:r>
              <a:rPr lang="en-GB" altLang="en-US" sz="2800" dirty="0" smtClean="0"/>
              <a:t>Synthetic Inertia in Wind Turbines</a:t>
            </a:r>
          </a:p>
          <a:p>
            <a:r>
              <a:rPr lang="en-GB" altLang="en-US" sz="2800" dirty="0" smtClean="0"/>
              <a:t>Other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Connection of Turkish Power System to Europe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07" y="1447139"/>
            <a:ext cx="6404060" cy="4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628800"/>
            <a:ext cx="7704856" cy="43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References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</a:t>
            </a:r>
            <a:r>
              <a:rPr lang="tr-TR" dirty="0"/>
              <a:t>. Ulbig, T. S. Borsche, and G. Andersson, “Analyzing Rotational Inertia, Grid Topology and their Role for Power System Stability,” </a:t>
            </a:r>
            <a:r>
              <a:rPr lang="tr-TR" i="1" dirty="0"/>
              <a:t>IFAC-PapersOnLine</a:t>
            </a:r>
            <a:r>
              <a:rPr lang="tr-TR" dirty="0"/>
              <a:t>, vol. 48, no. 30, pp. 541–547, 2015</a:t>
            </a:r>
            <a:r>
              <a:rPr lang="tr-TR" dirty="0" smtClean="0"/>
              <a:t>.</a:t>
            </a: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N</a:t>
            </a:r>
            <a:r>
              <a:rPr lang="tr-TR" dirty="0" smtClean="0"/>
              <a:t>.</a:t>
            </a:r>
            <a:r>
              <a:rPr lang="en-GB" dirty="0" smtClean="0"/>
              <a:t> </a:t>
            </a:r>
            <a:r>
              <a:rPr lang="en-GB" dirty="0" err="1" smtClean="0"/>
              <a:t>Güven</a:t>
            </a:r>
            <a:r>
              <a:rPr lang="tr-TR" dirty="0" smtClean="0"/>
              <a:t>, </a:t>
            </a:r>
            <a:r>
              <a:rPr lang="tr-TR" dirty="0"/>
              <a:t>“INTRODUCTION TO POWER SYSTEMS </a:t>
            </a:r>
            <a:r>
              <a:rPr lang="tr-TR" dirty="0" smtClean="0"/>
              <a:t>” </a:t>
            </a:r>
            <a:r>
              <a:rPr lang="tr-TR" i="1" dirty="0"/>
              <a:t>EE 472 POWER SYSTEM ANALYSIS </a:t>
            </a:r>
            <a:r>
              <a:rPr lang="tr-TR" i="1" dirty="0" smtClean="0"/>
              <a:t>II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Eltra</a:t>
            </a:r>
            <a:r>
              <a:rPr lang="en-GB" dirty="0"/>
              <a:t> and </a:t>
            </a:r>
            <a:r>
              <a:rPr lang="en-GB" dirty="0" err="1"/>
              <a:t>Elkraft</a:t>
            </a:r>
            <a:r>
              <a:rPr lang="en-GB" dirty="0"/>
              <a:t>, “Wind turbines connected to grids with voltages below 100 kV,” 2004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E. </a:t>
            </a:r>
            <a:r>
              <a:rPr lang="en-GB" dirty="0" err="1"/>
              <a:t>Muljadi</a:t>
            </a:r>
            <a:r>
              <a:rPr lang="en-GB" dirty="0"/>
              <a:t>, V. </a:t>
            </a:r>
            <a:r>
              <a:rPr lang="en-GB" dirty="0" err="1"/>
              <a:t>Gevorgian</a:t>
            </a:r>
            <a:r>
              <a:rPr lang="en-GB" dirty="0"/>
              <a:t>, and M. Singh, “Understanding Inertial and Frequency Response of Wind Power Plants Preprint,” </a:t>
            </a:r>
            <a:r>
              <a:rPr lang="en-GB" i="1" dirty="0"/>
              <a:t>2012 IEEE Power Electron. Mach. Wind Appl.</a:t>
            </a:r>
            <a:r>
              <a:rPr lang="en-GB" dirty="0"/>
              <a:t>, no. July, pp. 1–8, 2012.</a:t>
            </a: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F. M. Gonzalez-</a:t>
            </a:r>
            <a:r>
              <a:rPr lang="en-GB" dirty="0" err="1"/>
              <a:t>longatt</a:t>
            </a:r>
            <a:r>
              <a:rPr lang="en-GB" dirty="0"/>
              <a:t>, “Activation Schemes of Synthetic Inertia Controller on Full Converter Wind Turbine ( Type 4 ),” no. Type 4, 2015.</a:t>
            </a:r>
            <a:endParaRPr lang="tr-TR" i="1" dirty="0"/>
          </a:p>
          <a:p>
            <a:pPr marL="0" indent="0"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1758653"/>
            <a:ext cx="3024336" cy="22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4026905"/>
            <a:ext cx="3024336" cy="22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9" y="1758653"/>
            <a:ext cx="2551784" cy="4536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243111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ARC-300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982375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E-101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537282" y="3796072"/>
            <a:ext cx="1001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C-114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Agenda </a:t>
            </a:r>
            <a:endParaRPr lang="en-US" sz="320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00808"/>
            <a:ext cx="8011616" cy="4114800"/>
          </a:xfrm>
        </p:spPr>
        <p:txBody>
          <a:bodyPr/>
          <a:lstStyle/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Challenges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Dynamics</a:t>
            </a:r>
          </a:p>
          <a:p>
            <a:pPr>
              <a:defRPr/>
            </a:pP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Synthetic Inertia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 its </a:t>
            </a:r>
            <a:r>
              <a:rPr lang="en-GB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mplementation in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Wind Turbines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Other Applications</a:t>
            </a:r>
            <a:endParaRPr lang="tr-T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827584" y="3645024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>
                <a:solidFill>
                  <a:srgbClr val="333333"/>
                </a:solidFill>
                <a:latin typeface="Verdana" panose="020B0604030504040204" pitchFamily="34" charset="0"/>
              </a:rPr>
              <a:t>National Action Plans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which are ranging from 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10% in Malta to 49% in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Sweden. (2009)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827584" y="1628800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EU target for 20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% energy from renewable sources 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in gross final consumption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for 2020. (2004)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06" y="1628800"/>
            <a:ext cx="3016794" cy="20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72" y="1484784"/>
            <a:ext cx="6114256" cy="4325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400" y="5890385"/>
            <a:ext cx="77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11 EU countries have already reached 2020 targets!!!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8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111" y="3284984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the past;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Government buys whatever they generate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Free to disconnect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ancillary services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991866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Uncertain Power Generation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Primary or Secondary controls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48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Production vs Forecast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870"/>
            <a:ext cx="9161752" cy="42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3">
      <a:dk1>
        <a:sysClr val="windowText" lastClr="000000"/>
      </a:dk1>
      <a:lt1>
        <a:sysClr val="window" lastClr="FFFFFF"/>
      </a:lt1>
      <a:dk2>
        <a:srgbClr val="FF0000"/>
      </a:dk2>
      <a:lt2>
        <a:srgbClr val="E2DFCC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noFill/>
        <a:ln w="190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TU_EEE_Presentation_Template.potx" id="{E6E03A91-F1FA-4A98-8BA7-ECDF9C3E2C0E}" vid="{82D5DDE7-B8CD-45DF-8E92-2FA8F65DCE9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Chapter-8</Template>
  <TotalTime>1472216092</TotalTime>
  <Pages>17</Pages>
  <Words>727</Words>
  <Application>Microsoft Office PowerPoint</Application>
  <PresentationFormat>On-screen Show (4:3)</PresentationFormat>
  <Paragraphs>118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 (Headings)</vt:lpstr>
      <vt:lpstr>Cambria Math</vt:lpstr>
      <vt:lpstr>Century Gothic</vt:lpstr>
      <vt:lpstr>Constantia</vt:lpstr>
      <vt:lpstr>Georgia</vt:lpstr>
      <vt:lpstr>Times New Roman</vt:lpstr>
      <vt:lpstr>Verdana</vt:lpstr>
      <vt:lpstr>Wingdings 2</vt:lpstr>
      <vt:lpstr>Flow</vt:lpstr>
      <vt:lpstr>PowerPoint Presentation</vt:lpstr>
      <vt:lpstr>About Me</vt:lpstr>
      <vt:lpstr>About PowerLab</vt:lpstr>
      <vt:lpstr>About PowerLab</vt:lpstr>
      <vt:lpstr>Agenda </vt:lpstr>
      <vt:lpstr>Renewable Energy Today</vt:lpstr>
      <vt:lpstr>Renewable Energy Today</vt:lpstr>
      <vt:lpstr>Renewable Energy Challenges</vt:lpstr>
      <vt:lpstr>Production vs Forecast</vt:lpstr>
      <vt:lpstr>Renewable Energy Challenges-Voltage Regulation</vt:lpstr>
      <vt:lpstr>How frequency changes in grid?</vt:lpstr>
      <vt:lpstr>Renewable Energy Challenges-Frequency Stability</vt:lpstr>
      <vt:lpstr>Frequency Regulating Mechanisms in Grid</vt:lpstr>
      <vt:lpstr>PowerPoint Presentation</vt:lpstr>
      <vt:lpstr>Frequency vs Synchronous Speed</vt:lpstr>
      <vt:lpstr>Frequency Regulating Mechanisms in Grid</vt:lpstr>
      <vt:lpstr>Summary so far;</vt:lpstr>
      <vt:lpstr>What is the problem with Renewable?</vt:lpstr>
      <vt:lpstr>Renewable Sources</vt:lpstr>
      <vt:lpstr>Solution : Synthetic Inertia</vt:lpstr>
      <vt:lpstr>Solution : Synthetic Inertia</vt:lpstr>
      <vt:lpstr>Definition: Inertia Constant (s)</vt:lpstr>
      <vt:lpstr>Solution : Synthetic Inertia</vt:lpstr>
      <vt:lpstr>Synthetic inertia:</vt:lpstr>
      <vt:lpstr>Other Applications-Photovoltaic Systems</vt:lpstr>
      <vt:lpstr>Other Applications-HVDC Transformers</vt:lpstr>
      <vt:lpstr>Other Applications-Energy Storage Devices</vt:lpstr>
      <vt:lpstr>Conclusion</vt:lpstr>
      <vt:lpstr>Connection of Turkish Power System to Europe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subject/>
  <dc:creator>Tayfun AKIN</dc:creator>
  <cp:keywords/>
  <dc:description/>
  <cp:lastModifiedBy>erencan duymaz</cp:lastModifiedBy>
  <cp:revision>150</cp:revision>
  <cp:lastPrinted>1999-12-15T11:28:31Z</cp:lastPrinted>
  <dcterms:created xsi:type="dcterms:W3CDTF">1997-02-27T23:34:28Z</dcterms:created>
  <dcterms:modified xsi:type="dcterms:W3CDTF">2017-10-13T10:53:41Z</dcterms:modified>
</cp:coreProperties>
</file>